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554"/>
  </p:normalViewPr>
  <p:slideViewPr>
    <p:cSldViewPr snapToGrid="0">
      <p:cViewPr varScale="1">
        <p:scale>
          <a:sx n="62" d="100"/>
          <a:sy n="62" d="100"/>
        </p:scale>
        <p:origin x="192" y="10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guistics.ucla.edu/people/hayes/103/Charts/VChart/" TargetMode="External"/><Relationship Id="rId2" Type="http://schemas.openxmlformats.org/officeDocument/2006/relationships/hyperlink" Target="https://doi.org/10.1017/S002510030999017X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i.org/10.3176/lu.2013.1.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Phonetics &amp; Phonology:</a:t>
            </a:r>
            <a:br>
              <a:rPr lang="en-US" dirty="0"/>
            </a:br>
            <a:r>
              <a:rPr lang="en-US" dirty="0"/>
              <a:t>Do Vowels Matter?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6278138" y="4551622"/>
            <a:ext cx="2865862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az-Cyrl-AZ" dirty="0"/>
              <a:t>Ԫ. </a:t>
            </a:r>
            <a:r>
              <a:rPr lang="en-US" dirty="0"/>
              <a:t>M. </a:t>
            </a:r>
            <a:r>
              <a:rPr lang="az-Cyrl-AZ" dirty="0"/>
              <a:t>Пӱр</a:t>
            </a:r>
            <a:r>
              <a:rPr lang="en-US" dirty="0" err="1"/>
              <a:t>ce</a:t>
            </a:r>
            <a:r>
              <a:rPr lang="az-Cyrl-AZ" dirty="0"/>
              <a:t>лъ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751B2-13A7-6F4B-9BED-B2E56F448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VOWELS IN OUR LANGUAGES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6B09B-3B5E-4540-ACD3-2ABC98D3C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3999900" cy="3991025"/>
          </a:xfrm>
        </p:spPr>
        <p:txBody>
          <a:bodyPr/>
          <a:lstStyle/>
          <a:p>
            <a:r>
              <a:rPr lang="ar-AE" sz="2500" dirty="0"/>
              <a:t>و</a:t>
            </a:r>
            <a:r>
              <a:rPr lang="en-US" sz="2500" dirty="0"/>
              <a:t>,</a:t>
            </a:r>
            <a:r>
              <a:rPr lang="ar-AE" sz="2500" dirty="0"/>
              <a:t> ا</a:t>
            </a:r>
            <a:r>
              <a:rPr lang="en-US" sz="2500" dirty="0"/>
              <a:t>, </a:t>
            </a:r>
            <a:r>
              <a:rPr lang="ar-AE" sz="2500" dirty="0"/>
              <a:t>ي</a:t>
            </a:r>
            <a:r>
              <a:rPr lang="en-US" sz="2500" dirty="0"/>
              <a:t>, </a:t>
            </a:r>
          </a:p>
          <a:p>
            <a:r>
              <a:rPr lang="en-US" sz="2500" dirty="0"/>
              <a:t> A, E, I, O, U, Y, </a:t>
            </a:r>
          </a:p>
          <a:p>
            <a:r>
              <a:rPr lang="ko-KR" altLang="en-US" sz="2500" dirty="0" err="1"/>
              <a:t>ㅗ</a:t>
            </a:r>
            <a:r>
              <a:rPr lang="en-US" altLang="ko-KR" sz="2500" dirty="0"/>
              <a:t>, </a:t>
            </a:r>
            <a:r>
              <a:rPr lang="ko-KR" altLang="en-US" sz="2500" dirty="0" err="1"/>
              <a:t>ㅜ</a:t>
            </a:r>
            <a:r>
              <a:rPr lang="en-US" altLang="ko-KR" sz="2500" dirty="0"/>
              <a:t>, </a:t>
            </a:r>
            <a:r>
              <a:rPr lang="ko-KR" altLang="en-US" sz="2500" dirty="0" err="1"/>
              <a:t>ㅟ</a:t>
            </a:r>
            <a:r>
              <a:rPr lang="en-US" altLang="ko-KR" sz="2500" dirty="0"/>
              <a:t>, </a:t>
            </a:r>
            <a:r>
              <a:rPr lang="ko-KR" altLang="en-US" sz="2500" dirty="0" err="1"/>
              <a:t>ㅏ</a:t>
            </a:r>
            <a:endParaRPr lang="en-US" altLang="ko-KR" sz="2500" dirty="0"/>
          </a:p>
          <a:p>
            <a:endParaRPr lang="en-US" dirty="0"/>
          </a:p>
          <a:p>
            <a:r>
              <a:rPr lang="en-US" sz="2000" dirty="0"/>
              <a:t>basic linguistic and phonologic theory and consider how relevant it is in your own languages. </a:t>
            </a:r>
          </a:p>
          <a:p>
            <a:pPr marL="13970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F0230-4515-5443-ADF7-B2144D8DE3A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311600" y="1027199"/>
            <a:ext cx="4520700" cy="3991025"/>
          </a:xfrm>
        </p:spPr>
        <p:txBody>
          <a:bodyPr/>
          <a:lstStyle/>
          <a:p>
            <a:r>
              <a:rPr lang="en-US" sz="1800" dirty="0"/>
              <a:t>DIFFERENCE WRITTEN VERSUS SPOKEN LANGAUGE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“WE ALL SPEAK DIFFERENT VARIETIES OF THE SAME LANGUAGE”</a:t>
            </a:r>
          </a:p>
          <a:p>
            <a:endParaRPr lang="en-US" sz="1800" dirty="0"/>
          </a:p>
          <a:p>
            <a:r>
              <a:rPr lang="en-US" sz="1800" dirty="0"/>
              <a:t>LANGUAGE UNIVERSALS</a:t>
            </a:r>
          </a:p>
          <a:p>
            <a:pPr marL="139700" indent="0">
              <a:buNone/>
            </a:pPr>
            <a:endParaRPr lang="en-US" sz="1800" dirty="0"/>
          </a:p>
          <a:p>
            <a:r>
              <a:rPr lang="en-US" sz="1800" dirty="0"/>
              <a:t>SONORITY SEQUENCING</a:t>
            </a:r>
          </a:p>
          <a:p>
            <a:pPr marL="139700" indent="0">
              <a:buNone/>
            </a:pPr>
            <a:r>
              <a:rPr lang="en-US" dirty="0"/>
              <a:t>	[</a:t>
            </a:r>
            <a:r>
              <a:rPr lang="en-US" dirty="0" err="1"/>
              <a:t>Fnick</a:t>
            </a:r>
            <a:r>
              <a:rPr lang="en-US" dirty="0"/>
              <a:t>, </a:t>
            </a:r>
            <a:r>
              <a:rPr lang="en-US" dirty="0" err="1"/>
              <a:t>Ftick</a:t>
            </a:r>
            <a:r>
              <a:rPr lang="en-US" dirty="0"/>
              <a:t>]</a:t>
            </a:r>
            <a:endParaRPr lang="en-US" sz="1800" dirty="0"/>
          </a:p>
          <a:p>
            <a:r>
              <a:rPr lang="en-US" sz="1800" dirty="0"/>
              <a:t>WHY IT DOES-/-DOESN’T MATTER</a:t>
            </a:r>
          </a:p>
          <a:p>
            <a:r>
              <a:rPr lang="en-US" sz="1800" dirty="0"/>
              <a:t>So what is sonority?</a:t>
            </a:r>
          </a:p>
        </p:txBody>
      </p:sp>
    </p:spTree>
    <p:extLst>
      <p:ext uri="{BB962C8B-B14F-4D97-AF65-F5344CB8AC3E}">
        <p14:creationId xmlns:p14="http://schemas.microsoft.com/office/powerpoint/2010/main" val="3712741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7842-86F5-0D48-948B-5F5EB630A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SONORITY &amp; FUNCTION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D89BB-A9DA-BE44-ADB2-61D66B5E74D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47846" y="445025"/>
            <a:ext cx="2184454" cy="4417920"/>
          </a:xfrm>
        </p:spPr>
        <p:txBody>
          <a:bodyPr/>
          <a:lstStyle/>
          <a:p>
            <a:pPr marL="139700" indent="0">
              <a:lnSpc>
                <a:spcPct val="200000"/>
              </a:lnSpc>
              <a:buNone/>
            </a:pPr>
            <a:r>
              <a:rPr lang="en-US" dirty="0"/>
              <a:t> VALUE</a:t>
            </a:r>
          </a:p>
          <a:p>
            <a:pPr>
              <a:lnSpc>
                <a:spcPct val="200000"/>
              </a:lnSpc>
            </a:pPr>
            <a:r>
              <a:rPr lang="en-US" dirty="0"/>
              <a:t>1-PLOSIVES</a:t>
            </a:r>
          </a:p>
          <a:p>
            <a:pPr>
              <a:lnSpc>
                <a:spcPct val="200000"/>
              </a:lnSpc>
            </a:pPr>
            <a:r>
              <a:rPr lang="en-US" dirty="0"/>
              <a:t>2- FRICATIVES</a:t>
            </a:r>
          </a:p>
          <a:p>
            <a:pPr>
              <a:lnSpc>
                <a:spcPct val="200000"/>
              </a:lnSpc>
            </a:pPr>
            <a:r>
              <a:rPr lang="en-US" dirty="0"/>
              <a:t>3 - NASALS</a:t>
            </a:r>
          </a:p>
          <a:p>
            <a:pPr>
              <a:lnSpc>
                <a:spcPct val="200000"/>
              </a:lnSpc>
            </a:pPr>
            <a:r>
              <a:rPr lang="en-US" dirty="0"/>
              <a:t>4- LIQUIDS</a:t>
            </a:r>
            <a:br>
              <a:rPr lang="en-US" dirty="0"/>
            </a:br>
            <a:r>
              <a:rPr lang="en-US" dirty="0"/>
              <a:t>(don’t forget interactive L)</a:t>
            </a:r>
          </a:p>
          <a:p>
            <a:pPr>
              <a:lnSpc>
                <a:spcPct val="200000"/>
              </a:lnSpc>
            </a:pP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5-GLIDES</a:t>
            </a:r>
          </a:p>
          <a:p>
            <a:pPr>
              <a:lnSpc>
                <a:spcPct val="200000"/>
              </a:lnSpc>
            </a:pPr>
            <a:endParaRPr lang="en-US" dirty="0"/>
          </a:p>
          <a:p>
            <a:pPr marL="139700" indent="0">
              <a:buNone/>
            </a:pPr>
            <a:r>
              <a:rPr lang="en-US" b="1" u="sng" dirty="0"/>
              <a:t>6-VOWELS</a:t>
            </a:r>
          </a:p>
          <a:p>
            <a:pPr marL="13970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F67A8-71BD-764D-9E88-36EFB6405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129955"/>
            <a:ext cx="6169891" cy="28910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A54786-AE9A-CE4D-A1EA-A73557BBF542}"/>
              </a:ext>
            </a:extLst>
          </p:cNvPr>
          <p:cNvSpPr/>
          <p:nvPr/>
        </p:nvSpPr>
        <p:spPr>
          <a:xfrm>
            <a:off x="311700" y="4709056"/>
            <a:ext cx="34980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(International Phonetic Association, 2015)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98F04-87BA-8F46-83E7-401051F37AE3}"/>
              </a:ext>
            </a:extLst>
          </p:cNvPr>
          <p:cNvSpPr/>
          <p:nvPr/>
        </p:nvSpPr>
        <p:spPr>
          <a:xfrm>
            <a:off x="2342" y="4164968"/>
            <a:ext cx="6954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/ 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ðə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kwɪk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braʊn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fɑks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ʤʌmpt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oʊvər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ðə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prɪˈzʌmpʧəwəs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leɪzi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dɔg</a:t>
            </a:r>
            <a:r>
              <a:rPr lang="en-US" sz="2000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458646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72A0-00D6-E443-83DC-654D0C21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0275"/>
            <a:ext cx="8520600" cy="572700"/>
          </a:xfrm>
        </p:spPr>
        <p:txBody>
          <a:bodyPr/>
          <a:lstStyle/>
          <a:p>
            <a:r>
              <a:rPr lang="en-US" dirty="0"/>
              <a:t>… VOWELS – Nucleus of the Syllable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B9230-EB90-EB40-8C18-075FC769EEA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32400" y="1152475"/>
            <a:ext cx="3999900" cy="3793598"/>
          </a:xfrm>
        </p:spPr>
        <p:txBody>
          <a:bodyPr/>
          <a:lstStyle/>
          <a:p>
            <a:r>
              <a:rPr lang="en-US" sz="2000" dirty="0"/>
              <a:t>/ k r a k / </a:t>
            </a:r>
          </a:p>
          <a:p>
            <a:r>
              <a:rPr lang="en-US" sz="2000" dirty="0"/>
              <a:t>/ K l </a:t>
            </a:r>
            <a:r>
              <a:rPr lang="en-US" sz="2000" dirty="0" err="1"/>
              <a:t>i</a:t>
            </a:r>
            <a:r>
              <a:rPr lang="en-US" sz="2000" dirty="0"/>
              <a:t> n / </a:t>
            </a:r>
          </a:p>
          <a:p>
            <a:r>
              <a:rPr lang="en-US" sz="2000" dirty="0"/>
              <a:t>/ p l I z /</a:t>
            </a:r>
          </a:p>
          <a:p>
            <a:endParaRPr lang="en-US" sz="2000" dirty="0"/>
          </a:p>
          <a:p>
            <a:r>
              <a:rPr lang="en-US" sz="2000" dirty="0"/>
              <a:t> /p l o t /</a:t>
            </a:r>
          </a:p>
          <a:p>
            <a:r>
              <a:rPr lang="en-US" sz="2000" dirty="0"/>
              <a:t>/ p r I s t </a:t>
            </a:r>
            <a:r>
              <a:rPr lang="en-US" sz="2000" dirty="0" err="1"/>
              <a:t>i</a:t>
            </a:r>
            <a:r>
              <a:rPr lang="en-US" sz="2000" dirty="0"/>
              <a:t> n / </a:t>
            </a:r>
          </a:p>
          <a:p>
            <a:r>
              <a:rPr lang="en-US" sz="2000" dirty="0"/>
              <a:t>/ p r I m/ </a:t>
            </a:r>
          </a:p>
          <a:p>
            <a:endParaRPr lang="en-US" sz="2000" dirty="0"/>
          </a:p>
          <a:p>
            <a:r>
              <a:rPr lang="en-US" sz="2000" dirty="0"/>
              <a:t>CCVCC</a:t>
            </a:r>
          </a:p>
          <a:p>
            <a:r>
              <a:rPr lang="en-US" sz="2000" dirty="0"/>
              <a:t>1 3 6 41 </a:t>
            </a:r>
          </a:p>
          <a:p>
            <a:pPr marL="139700" indent="0">
              <a:buNone/>
            </a:pPr>
            <a:r>
              <a:rPr lang="en-US" sz="20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93DB35-C449-7A45-9B5E-DD8930E3F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27" y="921642"/>
            <a:ext cx="3688300" cy="2254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893FFE-FE06-8A42-B0AC-0B8260343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27" y="3541496"/>
            <a:ext cx="3509332" cy="16002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7F72A5-55BA-0446-B54E-8BF7253DFCF0}"/>
              </a:ext>
            </a:extLst>
          </p:cNvPr>
          <p:cNvSpPr/>
          <p:nvPr/>
        </p:nvSpPr>
        <p:spPr>
          <a:xfrm>
            <a:off x="2771469" y="3233719"/>
            <a:ext cx="1537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(Purcell J., 2018)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1949A-B944-5045-8176-EF1794139B35}"/>
              </a:ext>
            </a:extLst>
          </p:cNvPr>
          <p:cNvSpPr/>
          <p:nvPr/>
        </p:nvSpPr>
        <p:spPr>
          <a:xfrm>
            <a:off x="654127" y="3252858"/>
            <a:ext cx="1627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(Hayes, B., 2015) </a:t>
            </a:r>
          </a:p>
        </p:txBody>
      </p:sp>
    </p:spTree>
    <p:extLst>
      <p:ext uri="{BB962C8B-B14F-4D97-AF65-F5344CB8AC3E}">
        <p14:creationId xmlns:p14="http://schemas.microsoft.com/office/powerpoint/2010/main" val="2194945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C1CC-B59D-C94B-B155-052B0910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BUT WHAT ARE VOWELS the THEORY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ECD8A-B927-5442-A4C7-8116DB45586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JUST PLACE HOLDERS BETWEEN SOUNDS // OR THE CORE TO SOUND HOLDERS</a:t>
            </a:r>
          </a:p>
          <a:p>
            <a:endParaRPr lang="en-US" dirty="0"/>
          </a:p>
          <a:p>
            <a:r>
              <a:rPr lang="en-US" dirty="0"/>
              <a:t>EPENTHETIC VOWEL</a:t>
            </a:r>
          </a:p>
          <a:p>
            <a:endParaRPr lang="en-US" dirty="0"/>
          </a:p>
          <a:p>
            <a:r>
              <a:rPr lang="en-US" dirty="0"/>
              <a:t>THE SCHWA</a:t>
            </a:r>
          </a:p>
          <a:p>
            <a:endParaRPr lang="en-US" dirty="0"/>
          </a:p>
          <a:p>
            <a:r>
              <a:rPr lang="en-US" dirty="0"/>
              <a:t>IF WE HAVE ALL OF THESE SOUNDS, WHAT DO WE CHOOSE TO USE?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3A1E85-5062-F941-A077-0692DB960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357168"/>
            <a:ext cx="4282275" cy="32117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833B4C-E406-9841-8834-545A106A1676}"/>
              </a:ext>
            </a:extLst>
          </p:cNvPr>
          <p:cNvSpPr/>
          <p:nvPr/>
        </p:nvSpPr>
        <p:spPr>
          <a:xfrm>
            <a:off x="703800" y="4754429"/>
            <a:ext cx="34980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(International Phonetic Association, 2015)</a:t>
            </a:r>
          </a:p>
        </p:txBody>
      </p:sp>
    </p:spTree>
    <p:extLst>
      <p:ext uri="{BB962C8B-B14F-4D97-AF65-F5344CB8AC3E}">
        <p14:creationId xmlns:p14="http://schemas.microsoft.com/office/powerpoint/2010/main" val="3768708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A0235-9952-3749-9C26-AAA120576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972180"/>
          </a:xfrm>
        </p:spPr>
        <p:txBody>
          <a:bodyPr/>
          <a:lstStyle/>
          <a:p>
            <a:r>
              <a:rPr lang="en-US" dirty="0"/>
              <a:t>OBSERVE CONTRASTIVE VARIETIES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ENGLISH				ESTONIAN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FAD021-F056-8245-8DA6-AD1E2E9A4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812060"/>
            <a:ext cx="3995603" cy="2871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D751BD-9861-9542-8B20-E5CFFDBDD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756" y="1812060"/>
            <a:ext cx="3800544" cy="28718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7E0468-70E2-CB48-A880-9A283DCA521E}"/>
              </a:ext>
            </a:extLst>
          </p:cNvPr>
          <p:cNvSpPr/>
          <p:nvPr/>
        </p:nvSpPr>
        <p:spPr>
          <a:xfrm>
            <a:off x="4915813" y="4683900"/>
            <a:ext cx="25138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Asu</a:t>
            </a:r>
            <a:r>
              <a:rPr lang="en-US" dirty="0">
                <a:solidFill>
                  <a:schemeClr val="tx1"/>
                </a:solidFill>
              </a:rPr>
              <a:t>, E. L., &amp; </a:t>
            </a:r>
            <a:r>
              <a:rPr lang="en-US" dirty="0" err="1">
                <a:solidFill>
                  <a:schemeClr val="tx1"/>
                </a:solidFill>
              </a:rPr>
              <a:t>Teras</a:t>
            </a:r>
            <a:r>
              <a:rPr lang="en-US" dirty="0">
                <a:solidFill>
                  <a:schemeClr val="tx1"/>
                </a:solidFill>
              </a:rPr>
              <a:t>, P.,2009)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6EF820-D1DD-8B45-BA9F-FAC42C3B197C}"/>
              </a:ext>
            </a:extLst>
          </p:cNvPr>
          <p:cNvSpPr/>
          <p:nvPr/>
        </p:nvSpPr>
        <p:spPr>
          <a:xfrm>
            <a:off x="560464" y="4683899"/>
            <a:ext cx="34980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(International Phonetic Association, 2015)</a:t>
            </a:r>
          </a:p>
        </p:txBody>
      </p:sp>
    </p:spTree>
    <p:extLst>
      <p:ext uri="{BB962C8B-B14F-4D97-AF65-F5344CB8AC3E}">
        <p14:creationId xmlns:p14="http://schemas.microsoft.com/office/powerpoint/2010/main" val="49084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1071F-7FA8-AC43-9860-468D01DC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EC22E-2E66-E848-81AC-9A4492F24D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83926" y="1152475"/>
            <a:ext cx="2348373" cy="3416400"/>
          </a:xfrm>
        </p:spPr>
        <p:txBody>
          <a:bodyPr/>
          <a:lstStyle/>
          <a:p>
            <a:r>
              <a:rPr lang="en-US" dirty="0"/>
              <a:t>CHARACTERISTICS</a:t>
            </a:r>
          </a:p>
          <a:p>
            <a:pPr lvl="1"/>
            <a:r>
              <a:rPr lang="en-US" dirty="0"/>
              <a:t>FRONT?</a:t>
            </a:r>
          </a:p>
          <a:p>
            <a:pPr lvl="1"/>
            <a:r>
              <a:rPr lang="en-US" dirty="0"/>
              <a:t>ROUND?</a:t>
            </a:r>
          </a:p>
          <a:p>
            <a:pPr lvl="1"/>
            <a:r>
              <a:rPr lang="en-US" dirty="0"/>
              <a:t>HEIGHT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WHAT IS MISSING</a:t>
            </a:r>
          </a:p>
          <a:p>
            <a:pPr lvl="1"/>
            <a:r>
              <a:rPr lang="en-US" dirty="0"/>
              <a:t>SCHWA?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3115D3-FD0D-3342-BBC8-8C8CF5667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160036"/>
            <a:ext cx="6002862" cy="35435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E9E1712-367F-8D4C-81F5-EB690FD93214}"/>
              </a:ext>
            </a:extLst>
          </p:cNvPr>
          <p:cNvSpPr/>
          <p:nvPr/>
        </p:nvSpPr>
        <p:spPr>
          <a:xfrm>
            <a:off x="6483926" y="4395848"/>
            <a:ext cx="1627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(Hayes, B., 2015)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0052CE-A9A6-0E4F-867D-1C8D0031601D}"/>
              </a:ext>
            </a:extLst>
          </p:cNvPr>
          <p:cNvSpPr/>
          <p:nvPr/>
        </p:nvSpPr>
        <p:spPr>
          <a:xfrm>
            <a:off x="311700" y="4783008"/>
            <a:ext cx="6172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/ 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ðə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kwɪk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braʊn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fɑks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ʤʌmpt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oʊvər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ðə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prɪˈzʌmpʧəwəs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leɪzi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 </a:t>
            </a:r>
            <a:r>
              <a:rPr lang="en-US" dirty="0" err="1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dɔg</a:t>
            </a:r>
            <a:r>
              <a:rPr lang="en-US" dirty="0">
                <a:solidFill>
                  <a:schemeClr val="tx1"/>
                </a:solidFill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245179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EBF3-A127-094D-929D-BC66784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word was it?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0088A-770A-024C-A29B-D43F4FB3CEF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11700" y="1152475"/>
            <a:ext cx="8520600" cy="3416400"/>
          </a:xfrm>
        </p:spPr>
        <p:txBody>
          <a:bodyPr/>
          <a:lstStyle/>
          <a:p>
            <a:r>
              <a:rPr lang="en-US" sz="9600" dirty="0"/>
              <a:t>FNICK</a:t>
            </a:r>
          </a:p>
          <a:p>
            <a:pPr lvl="5"/>
            <a:r>
              <a:rPr lang="en-US" sz="9400" strike="sngStrike" dirty="0"/>
              <a:t>FTICK</a:t>
            </a:r>
          </a:p>
        </p:txBody>
      </p:sp>
    </p:spTree>
    <p:extLst>
      <p:ext uri="{BB962C8B-B14F-4D97-AF65-F5344CB8AC3E}">
        <p14:creationId xmlns:p14="http://schemas.microsoft.com/office/powerpoint/2010/main" val="3828891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5DEE-BBFC-384E-BAEB-F8387BE34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BIBLIOGRAAFIA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9CF5F-A1B2-C348-A175-6BAA25A1752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11700" y="1152474"/>
            <a:ext cx="8520600" cy="383516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/>
              <a:t>Asu</a:t>
            </a:r>
            <a:r>
              <a:rPr lang="en-US" dirty="0"/>
              <a:t>, E. L., &amp; </a:t>
            </a:r>
            <a:r>
              <a:rPr lang="en-US" dirty="0" err="1"/>
              <a:t>Teras</a:t>
            </a:r>
            <a:r>
              <a:rPr lang="en-US" dirty="0"/>
              <a:t>, P. (2009). Estonian. </a:t>
            </a:r>
            <a:r>
              <a:rPr lang="en-US" i="1" dirty="0"/>
              <a:t>Journal of the International Phonetic Association</a:t>
            </a:r>
            <a:r>
              <a:rPr lang="en-US" dirty="0"/>
              <a:t>, </a:t>
            </a:r>
            <a:r>
              <a:rPr lang="en-US" i="1" dirty="0"/>
              <a:t>39</a:t>
            </a:r>
            <a:r>
              <a:rPr lang="en-US" dirty="0"/>
              <a:t>(03), 367. </a:t>
            </a:r>
            <a:r>
              <a:rPr lang="en-US" u="sng" dirty="0">
                <a:hlinkClick r:id="rId2"/>
              </a:rPr>
              <a:t>https://doi.org/10.1017/S002510030999017X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Hayes, B. (2015) Linguistics 103 - Vowel Chart with Sound Files. Retrieved from </a:t>
            </a:r>
            <a:r>
              <a:rPr lang="en-US" u="sng" dirty="0">
                <a:hlinkClick r:id="rId3"/>
              </a:rPr>
              <a:t>https://linguistics.ucla.edu/people/hayes/103/Charts/VChart/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Prillop</a:t>
            </a:r>
            <a:r>
              <a:rPr lang="en-US" dirty="0"/>
              <a:t>, K. (2013). Feet, Syllables, </a:t>
            </a:r>
            <a:r>
              <a:rPr lang="en-US" dirty="0" err="1"/>
              <a:t>Moras</a:t>
            </a:r>
            <a:r>
              <a:rPr lang="en-US" dirty="0"/>
              <a:t> and the Estonian Quantity System. </a:t>
            </a:r>
            <a:r>
              <a:rPr lang="en-US" i="1" dirty="0" err="1"/>
              <a:t>Linguistica</a:t>
            </a:r>
            <a:r>
              <a:rPr lang="en-US" i="1" dirty="0"/>
              <a:t> </a:t>
            </a:r>
            <a:r>
              <a:rPr lang="en-US" i="1" dirty="0" err="1"/>
              <a:t>Uralica</a:t>
            </a:r>
            <a:r>
              <a:rPr lang="en-US" dirty="0"/>
              <a:t>, </a:t>
            </a:r>
            <a:r>
              <a:rPr lang="en-US" i="1" dirty="0"/>
              <a:t>49</a:t>
            </a:r>
            <a:r>
              <a:rPr lang="en-US" dirty="0"/>
              <a:t>(1), 1. </a:t>
            </a:r>
            <a:r>
              <a:rPr lang="en-US" u="sng" dirty="0">
                <a:hlinkClick r:id="rId4"/>
              </a:rPr>
              <a:t>https://doi.org/10.3176/lu.2013.1.01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Reetz</a:t>
            </a:r>
            <a:r>
              <a:rPr lang="en-US" dirty="0"/>
              <a:t> H., </a:t>
            </a:r>
            <a:r>
              <a:rPr lang="en-US" dirty="0" err="1"/>
              <a:t>Jongman</a:t>
            </a:r>
            <a:r>
              <a:rPr lang="en-US" dirty="0"/>
              <a:t>, A. (2009) Phonetics: transcription, Production, Acoustics, and Perception. Wiley-Blackwell. Print. </a:t>
            </a:r>
          </a:p>
          <a:p>
            <a:pPr>
              <a:lnSpc>
                <a:spcPct val="200000"/>
              </a:lnSpc>
            </a:pPr>
            <a:r>
              <a:rPr lang="en-US" dirty="0"/>
              <a:t>Weinberger, S. (2019). personal interview, January 29, 2019 </a:t>
            </a:r>
          </a:p>
        </p:txBody>
      </p:sp>
    </p:spTree>
    <p:extLst>
      <p:ext uri="{BB962C8B-B14F-4D97-AF65-F5344CB8AC3E}">
        <p14:creationId xmlns:p14="http://schemas.microsoft.com/office/powerpoint/2010/main" val="429030930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7468</TotalTime>
  <Words>399</Words>
  <Application>Microsoft Macintosh PowerPoint</Application>
  <PresentationFormat>On-screen Show (16:9)</PresentationFormat>
  <Paragraphs>79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Doulos SIL</vt:lpstr>
      <vt:lpstr>Simple Dark</vt:lpstr>
      <vt:lpstr>Phonetics &amp; Phonology: Do Vowels Matter?</vt:lpstr>
      <vt:lpstr>WHAT ARE VOWELS IN OUR LANGUAGES</vt:lpstr>
      <vt:lpstr>SONORITY &amp; FUNCTION</vt:lpstr>
      <vt:lpstr>… VOWELS – Nucleus of the Syllable</vt:lpstr>
      <vt:lpstr>… BUT WHAT ARE VOWELS the THEORY </vt:lpstr>
      <vt:lpstr>OBSERVE CONTRASTIVE VARIETIES   ENGLISH    ESTONIAN</vt:lpstr>
      <vt:lpstr>WHAT MATTERS HERE</vt:lpstr>
      <vt:lpstr>Which word was it?</vt:lpstr>
      <vt:lpstr>BIBLIOGRAAFIA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Phonetics &amp; Phonology: Do Vowels Matter?</dc:title>
  <cp:lastModifiedBy>Microsoft Office User</cp:lastModifiedBy>
  <cp:revision>26</cp:revision>
  <dcterms:modified xsi:type="dcterms:W3CDTF">2019-02-25T03:34:53Z</dcterms:modified>
</cp:coreProperties>
</file>